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tif" ContentType="image/tiff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  <p:sldMasterId id="2147483660" r:id="rId6"/>
  </p:sldMasterIdLst>
  <p:notesMasterIdLst>
    <p:notesMasterId r:id="rId18"/>
  </p:notesMasterIdLst>
  <p:sldIdLst>
    <p:sldId id="300" r:id="rId7"/>
    <p:sldId id="426" r:id="rId8"/>
    <p:sldId id="276" r:id="rId9"/>
    <p:sldId id="416" r:id="rId10"/>
    <p:sldId id="417" r:id="rId11"/>
    <p:sldId id="418" r:id="rId12"/>
    <p:sldId id="419" r:id="rId13"/>
    <p:sldId id="425" r:id="rId14"/>
    <p:sldId id="423" r:id="rId15"/>
    <p:sldId id="421" r:id="rId16"/>
    <p:sldId id="422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rian Agbiriogu" initials="BA" lastIdx="1" clrIdx="0"/>
  <p:cmAuthor id="2" name="Hershey, Christine" initials="CH" lastIdx="4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11" autoAdjust="0"/>
    <p:restoredTop sz="94193" autoAdjust="0"/>
  </p:normalViewPr>
  <p:slideViewPr>
    <p:cSldViewPr snapToGrid="0" snapToObjects="1">
      <p:cViewPr>
        <p:scale>
          <a:sx n="66" d="100"/>
          <a:sy n="66" d="100"/>
        </p:scale>
        <p:origin x="1998" y="9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9.xml"/><Relationship Id="rId23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commentAuthors" Target="commentAuthors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B7E705-9C13-1C4F-B3FC-332A008A03B5}" type="datetimeFigureOut">
              <a:rPr lang="en-US" smtClean="0"/>
              <a:t>8/15/2022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446B8C-B910-BF49-A73D-C45B5A5379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0442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>
            <a:extLst>
              <a:ext uri="{FF2B5EF4-FFF2-40B4-BE49-F238E27FC236}">
                <a16:creationId xmlns:a16="http://schemas.microsoft.com/office/drawing/2014/main" id="{887356D5-B679-4B76-990F-C498B30F410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>
            <a:extLst>
              <a:ext uri="{FF2B5EF4-FFF2-40B4-BE49-F238E27FC236}">
                <a16:creationId xmlns:a16="http://schemas.microsoft.com/office/drawing/2014/main" id="{9790DC73-9985-4FCB-B6FF-72DFEB71815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altLang="en-US"/>
          </a:p>
        </p:txBody>
      </p:sp>
      <p:sp>
        <p:nvSpPr>
          <p:cNvPr id="40964" name="Slide Number Placeholder 3">
            <a:extLst>
              <a:ext uri="{FF2B5EF4-FFF2-40B4-BE49-F238E27FC236}">
                <a16:creationId xmlns:a16="http://schemas.microsoft.com/office/drawing/2014/main" id="{DC4F3A58-E806-4DE4-BC23-8728964E4A9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rtl="0">
              <a:defRPr/>
            </a:pPr>
            <a:fld id="{C872BA43-7AC7-4C85-A475-09DD78EA8C9A}" type="slidenum">
              <a:rPr sz="1200">
                <a:solidFill>
                  <a:prstClr val="black"/>
                </a:solidFill>
                <a:latin typeface="Times" charset="0"/>
              </a:rPr>
              <a:pPr>
                <a:defRPr/>
              </a:pPr>
              <a:t>1</a:t>
            </a:fld>
            <a:endParaRPr lang="ru-Ru" altLang="en-US" sz="1200">
              <a:solidFill>
                <a:prstClr val="black"/>
              </a:solidFill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8834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ru-Ru" b="0" i="0" u="none" baseline="0"/>
              <a:t>Подчеркнуть важность подробного изучения помимо общей оценки. Например, обратить внимание, какой процент базовых критериев достигнут. Нажмите на слайд, чтобы увидеть текст в выноске. Например, базовые функции медицинского центра получили балл 35 % из возможных 50 %, поэтому на самом деле они соответствуют 70 % базовых критериев.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09446B8C-B910-BF49-A73D-C45B5A537964}" type="slidenum">
              <a:r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46959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ru-Ru" b="0" i="0" u="none" baseline="0"/>
              <a:t>На теплокарте можно увидеть баллы по функциональным областям и уровням. Синим и зеленым цветами выделены более высокие баллы, а красным и оранжевым — более низкие. Серый цвет означает, что вопросы по модулям не задаются на данном уровне. Существует две больницы уровней 2 и 3, так как одна является государственной, а другая — частной. Региональные центры/промежуточные склады набрали более низкие баллы, в то время как министерство здравоохранения получило более высокие баллы. Это основано на уровне зрелости, который ожидается на различных уровнях. В качестве функциональной области фармакологический надзор требует определенной доработки.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09446B8C-B910-BF49-A73D-C45B5A537964}" type="slidenum">
              <a:r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68594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ru-Ru" b="0" i="0" u="none" baseline="0"/>
              <a:t>Мы завершили последнюю встречу на обсуждении разницы между возможностями и эффективностью. Теперь мы чуть более углубленно рассмотрим возможности и посмотрим, что входит в модули модели технологической зрелости. Более подробная информация будет предоставлена на второй день.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09446B8C-B910-BF49-A73D-C45B5A537964}" type="slidenum">
              <a:r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0846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ru-Ru" b="0" i="0" u="none" baseline="0"/>
              <a:t>При досрочном обращении в организацию следует попросить ознакомиться с различными документами (списки имеются). Просмотрите документы и попросите персонал организации показать вам, где что находится. Показательно, если руководитель организации (или склада) говорит о наличии стандартных операционных процедур и указаний, но не может продемонстрировать их.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950B9C52-E2F9-4229-A752-FF3A322C8BC5}" type="slidenum">
              <a:rPr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21723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ru-Ru" b="0" i="0" u="none" baseline="0"/>
              <a:t>Задаются вопросы о периодичности их обновления</a:t>
            </a:r>
          </a:p>
          <a:p>
            <a:pPr algn="l" rtl="0"/>
            <a:r>
              <a:rPr lang="ru-Ru" b="0" i="0" u="none" baseline="0"/>
              <a:t>Ведение учетной документации</a:t>
            </a:r>
          </a:p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09446B8C-B910-BF49-A73D-C45B5A537964}" type="slidenum">
              <a:r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7263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ru-Ru" b="0" i="0" u="none" baseline="0"/>
              <a:t>Порядок закупок: процедура проведения тендера, веб-сайт по закупкам, воздействие на поставщиков, апелляции и пр.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09446B8C-B910-BF49-A73D-C45B5A537964}" type="slidenum">
              <a:r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96551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09446B8C-B910-BF49-A73D-C45B5A537964}" type="slidenum">
              <a:r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38942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ru-Ru" b="0" i="0" u="none" baseline="0"/>
              <a:t>Вопросы данного типа включены в большинство модулей. С точки зрения ресурсов для правительства включены следующие категории:</a:t>
            </a:r>
          </a:p>
          <a:p>
            <a:pPr algn="l" rtl="0"/>
            <a:r>
              <a:rPr lang="ru-Ru" b="0" i="0" u="none" baseline="0"/>
              <a:t>Все (100 %), Большинство (51–99 %), Некоторые (25–50 %), Минимально (&lt;25 %).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09446B8C-B910-BF49-A73D-C45B5A537964}" type="slidenum">
              <a:r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80560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09446B8C-B910-BF49-A73D-C45B5A537964}" type="slidenum">
              <a:r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80560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ru-Ru" b="0" i="0" u="none" baseline="0"/>
              <a:t>Это памятка из предыдущего раздела. Рассмотрите этот вопрос подробнее на второй день, когда будете рассматривать некоторые расчеты.</a:t>
            </a:r>
            <a:endParaRPr lang="ru-Ru" dirty="0"/>
          </a:p>
          <a:p>
            <a:pPr marL="0" lvl="0" indent="0" algn="l" rtl="0">
              <a:buNone/>
            </a:pPr>
            <a:endParaRPr lang="ru-Ru" baseline="0" dirty="0"/>
          </a:p>
          <a:p>
            <a:pPr algn="l" rtl="0"/>
            <a:r>
              <a:rPr lang="ru-Ru" b="0" i="0" u="none" baseline="0"/>
              <a:t>Обсуждение различных взглядов на баллы за технологическую зрелость.</a:t>
            </a:r>
          </a:p>
          <a:p>
            <a:pPr lvl="1" algn="l" rtl="0"/>
            <a:r>
              <a:rPr lang="ru-Ru" b="0" i="0" u="none" baseline="0"/>
              <a:t>Общий уровень </a:t>
            </a:r>
          </a:p>
          <a:p>
            <a:pPr lvl="1" algn="l" rtl="0"/>
            <a:r>
              <a:rPr lang="ru-Ru" b="0" i="0" u="none" baseline="0"/>
              <a:t>Какой базовый балл считать достаточным  </a:t>
            </a:r>
          </a:p>
          <a:p>
            <a:pPr lvl="1" algn="l" rtl="0"/>
            <a:r>
              <a:rPr lang="ru-Ru" b="0" i="0" u="none" baseline="0"/>
              <a:t>Вариативность по объектам</a:t>
            </a:r>
          </a:p>
          <a:p>
            <a:pPr lvl="1" algn="l" rtl="0"/>
            <a:r>
              <a:rPr lang="ru-Ru" b="0" i="0" u="none" baseline="0"/>
              <a:t>Нет однозначной рекомендации:</a:t>
            </a:r>
          </a:p>
          <a:p>
            <a:pPr lvl="1" algn="l" rtl="0"/>
            <a:r>
              <a:rPr lang="ru-Ru" b="0" i="0" u="none" baseline="0"/>
              <a:t>Ситуация, когда присутствуют пробелы в базовых возможностях, но также имеются продвинутые возможности таких же функций </a:t>
            </a:r>
          </a:p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BEB1AEA3-8E71-4BE8-9394-E2C1302B336F}" type="slidenum">
              <a:r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68119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7B41B-85FD-B444-9E33-39DEAD841832}" type="datetimeFigureOut">
              <a:rPr lang="en-US" smtClean="0"/>
              <a:t>8/15/2022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70C6B-98A8-5548-A51B-0192A164B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5140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7B41B-85FD-B444-9E33-39DEAD841832}" type="datetimeFigureOut">
              <a:rPr lang="en-US" smtClean="0"/>
              <a:t>8/15/2022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70C6B-98A8-5548-A51B-0192A164B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8853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7B41B-85FD-B444-9E33-39DEAD841832}" type="datetimeFigureOut">
              <a:rPr lang="en-US" smtClean="0"/>
              <a:t>8/15/2022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70C6B-98A8-5548-A51B-0192A164B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339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>
            <a:spLocks noChangeArrowheads="1"/>
          </p:cNvSpPr>
          <p:nvPr userDrawn="1"/>
        </p:nvSpPr>
        <p:spPr bwMode="auto">
          <a:xfrm>
            <a:off x="203200" y="1752600"/>
            <a:ext cx="11988800" cy="5105400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>
                    <a:alpha val="50195"/>
                  </a:schemeClr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endParaRPr lang="en-US" altLang="en-US" sz="2800" dirty="0">
              <a:solidFill>
                <a:prstClr val="black"/>
              </a:solidFill>
            </a:endParaRPr>
          </a:p>
        </p:txBody>
      </p:sp>
      <p:sp>
        <p:nvSpPr>
          <p:cNvPr id="5" name="Rectangle 8"/>
          <p:cNvSpPr>
            <a:spLocks noChangeArrowheads="1"/>
          </p:cNvSpPr>
          <p:nvPr userDrawn="1"/>
        </p:nvSpPr>
        <p:spPr bwMode="auto">
          <a:xfrm>
            <a:off x="0" y="1752600"/>
            <a:ext cx="12192000" cy="152400"/>
          </a:xfrm>
          <a:prstGeom prst="rect">
            <a:avLst/>
          </a:prstGeom>
          <a:solidFill>
            <a:srgbClr val="C2113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endParaRPr lang="en-US" altLang="en-US" sz="2800" dirty="0">
              <a:solidFill>
                <a:prstClr val="black"/>
              </a:solidFill>
            </a:endParaRPr>
          </a:p>
        </p:txBody>
      </p:sp>
      <p:sp>
        <p:nvSpPr>
          <p:cNvPr id="6" name="Rectangle 9"/>
          <p:cNvSpPr>
            <a:spLocks noChangeArrowheads="1"/>
          </p:cNvSpPr>
          <p:nvPr userDrawn="1"/>
        </p:nvSpPr>
        <p:spPr bwMode="auto">
          <a:xfrm>
            <a:off x="0" y="1905000"/>
            <a:ext cx="203200" cy="4953000"/>
          </a:xfrm>
          <a:prstGeom prst="rect">
            <a:avLst/>
          </a:prstGeom>
          <a:solidFill>
            <a:srgbClr val="002A6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endParaRPr lang="en-US" altLang="en-US" sz="2800" dirty="0">
              <a:solidFill>
                <a:prstClr val="black"/>
              </a:solidFill>
            </a:endParaRPr>
          </a:p>
        </p:txBody>
      </p:sp>
      <p:pic>
        <p:nvPicPr>
          <p:cNvPr id="7" name="Picture 2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464"/>
          <a:stretch>
            <a:fillRect/>
          </a:stretch>
        </p:blipFill>
        <p:spPr bwMode="auto">
          <a:xfrm>
            <a:off x="607485" y="455613"/>
            <a:ext cx="4006849" cy="849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16000" y="2362200"/>
            <a:ext cx="10363200" cy="1143000"/>
          </a:xfrm>
        </p:spPr>
        <p:txBody>
          <a:bodyPr/>
          <a:lstStyle>
            <a:lvl1pPr algn="ctr">
              <a:defRPr sz="4000"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733800"/>
            <a:ext cx="85344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733C20-B7F1-4DB5-B0D4-6AE834FB96D0}" type="datetime1">
              <a:rPr lang="en-US" altLang="en-US" smtClean="0">
                <a:solidFill>
                  <a:prstClr val="black"/>
                </a:solidFill>
              </a:rPr>
              <a:pPr>
                <a:defRPr/>
              </a:pPr>
              <a:t>8/15/2022</a:t>
            </a:fld>
            <a:endParaRPr lang="en-US" altLang="en-US" dirty="0">
              <a:solidFill>
                <a:prstClr val="black"/>
              </a:solidFill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>
                <a:solidFill>
                  <a:prstClr val="black"/>
                </a:solidFill>
              </a:rPr>
              <a:t>DRAFT 1.0</a:t>
            </a: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6F058F-385F-45E7-9391-BA1063E9D275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r>
              <a:rPr lang="en-US" altLang="en-US" dirty="0">
                <a:solidFill>
                  <a:prstClr val="black"/>
                </a:solidFill>
              </a:rPr>
              <a:t>a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2B396D-DECB-407D-875F-40DD35B25C71}" type="datetime1">
              <a:rPr lang="en-US" altLang="en-US" smtClean="0">
                <a:solidFill>
                  <a:prstClr val="black"/>
                </a:solidFill>
              </a:rPr>
              <a:pPr>
                <a:defRPr/>
              </a:pPr>
              <a:t>8/15/2022</a:t>
            </a:fld>
            <a:endParaRPr lang="en-US" altLang="en-US" dirty="0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>
                <a:solidFill>
                  <a:prstClr val="black"/>
                </a:solidFill>
              </a:rPr>
              <a:t>DRAFT 1.0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F1CF4F-F94A-4E72-8A7A-1D90E0D98BB3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01577" y="328684"/>
            <a:ext cx="8290257" cy="609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37732"/>
            <a:ext cx="10363200" cy="445826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4792EB-DE12-4B8F-AB6E-CAF88D3C705F}" type="datetime1">
              <a:rPr lang="en-US" altLang="en-US" smtClean="0">
                <a:solidFill>
                  <a:prstClr val="black"/>
                </a:solidFill>
              </a:rPr>
              <a:pPr>
                <a:defRPr/>
              </a:pPr>
              <a:t>8/15/2022</a:t>
            </a:fld>
            <a:endParaRPr lang="en-US" altLang="en-US" dirty="0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>
                <a:solidFill>
                  <a:prstClr val="black"/>
                </a:solidFill>
              </a:rPr>
              <a:t>DRAFT 1.0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F1CF4F-F94A-4E72-8A7A-1D90E0D98BB3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3BB4F3-F67E-4DF8-BC91-D4750D45240A}" type="datetime1">
              <a:rPr lang="en-US" altLang="en-US" smtClean="0">
                <a:solidFill>
                  <a:prstClr val="black"/>
                </a:solidFill>
              </a:rPr>
              <a:pPr>
                <a:defRPr/>
              </a:pPr>
              <a:t>8/15/2022</a:t>
            </a:fld>
            <a:endParaRPr lang="en-US" altLang="en-US" dirty="0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>
                <a:solidFill>
                  <a:prstClr val="black"/>
                </a:solidFill>
              </a:rPr>
              <a:t>DRAFT 1.0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16AFFB4-B1F4-4784-ADA3-5AEED083F242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2209800"/>
            <a:ext cx="5080000" cy="3886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2209800"/>
            <a:ext cx="5080000" cy="3886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7B06B3-8490-4F4B-B6D6-2726DD482E58}" type="datetime1">
              <a:rPr lang="en-US" altLang="en-US" smtClean="0">
                <a:solidFill>
                  <a:prstClr val="black"/>
                </a:solidFill>
              </a:rPr>
              <a:pPr>
                <a:defRPr/>
              </a:pPr>
              <a:t>8/15/2022</a:t>
            </a:fld>
            <a:endParaRPr lang="en-US" altLang="en-US" dirty="0">
              <a:solidFill>
                <a:prstClr val="black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>
                <a:solidFill>
                  <a:prstClr val="black"/>
                </a:solidFill>
              </a:rPr>
              <a:t>DRAFT 1.0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D8761C-1AF7-4CA7-90FE-F13239F65496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805B2D-D2BE-4944-9981-D467F990D4BF}" type="datetime1">
              <a:rPr lang="en-US" altLang="en-US" smtClean="0">
                <a:solidFill>
                  <a:prstClr val="black"/>
                </a:solidFill>
              </a:rPr>
              <a:pPr>
                <a:defRPr/>
              </a:pPr>
              <a:t>8/15/2022</a:t>
            </a:fld>
            <a:endParaRPr lang="en-US" altLang="en-US" dirty="0">
              <a:solidFill>
                <a:prstClr val="black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>
                <a:solidFill>
                  <a:prstClr val="black"/>
                </a:solidFill>
              </a:rPr>
              <a:t>DRAFT 1.0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5E4DA4B-BF04-4F0A-8790-283CC9BD8213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A8AA3B-E347-4F64-9BFA-60CBB7A8C2F4}" type="datetime1">
              <a:rPr lang="en-US" altLang="en-US" smtClean="0">
                <a:solidFill>
                  <a:prstClr val="black"/>
                </a:solidFill>
              </a:rPr>
              <a:pPr>
                <a:defRPr/>
              </a:pPr>
              <a:t>8/15/2022</a:t>
            </a:fld>
            <a:endParaRPr lang="en-US" altLang="en-US" dirty="0">
              <a:solidFill>
                <a:prstClr val="black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>
                <a:solidFill>
                  <a:prstClr val="black"/>
                </a:solidFill>
              </a:rPr>
              <a:t>DRAFT 1.0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29A255-8764-43DF-A359-FB337D6A39B4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9AF57E-CAE4-49F9-AC4C-47ACAB7E2D10}" type="datetime1">
              <a:rPr lang="en-US" altLang="en-US" smtClean="0">
                <a:solidFill>
                  <a:prstClr val="black"/>
                </a:solidFill>
              </a:rPr>
              <a:pPr>
                <a:defRPr/>
              </a:pPr>
              <a:t>8/15/2022</a:t>
            </a:fld>
            <a:endParaRPr lang="en-US" altLang="en-US" dirty="0">
              <a:solidFill>
                <a:prstClr val="black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>
                <a:solidFill>
                  <a:prstClr val="black"/>
                </a:solidFill>
              </a:rPr>
              <a:t>DRAFT 1.0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79C9ED-043E-4FB7-BD0E-2D95D9E0F529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7B41B-85FD-B444-9E33-39DEAD841832}" type="datetimeFigureOut">
              <a:rPr lang="en-US" smtClean="0"/>
              <a:t>8/15/2022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70C6B-98A8-5548-A51B-0192A164B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88823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76F9D7-70CA-4C50-A20C-A5470660B5B6}" type="datetime1">
              <a:rPr lang="en-US" altLang="en-US" smtClean="0">
                <a:solidFill>
                  <a:prstClr val="black"/>
                </a:solidFill>
              </a:rPr>
              <a:pPr>
                <a:defRPr/>
              </a:pPr>
              <a:t>8/15/2022</a:t>
            </a:fld>
            <a:endParaRPr lang="en-US" altLang="en-US" dirty="0">
              <a:solidFill>
                <a:prstClr val="black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>
                <a:solidFill>
                  <a:prstClr val="black"/>
                </a:solidFill>
              </a:rPr>
              <a:t>DRAFT 1.0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C672A3-D8E4-4007-AC7C-A71B1A8E55EC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743F46-D85E-4BFD-88D0-72B6FB6545E9}" type="datetime1">
              <a:rPr lang="en-US" altLang="en-US" smtClean="0">
                <a:solidFill>
                  <a:prstClr val="black"/>
                </a:solidFill>
              </a:rPr>
              <a:pPr>
                <a:defRPr/>
              </a:pPr>
              <a:t>8/15/2022</a:t>
            </a:fld>
            <a:endParaRPr lang="en-US" altLang="en-US" dirty="0">
              <a:solidFill>
                <a:prstClr val="black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>
                <a:solidFill>
                  <a:prstClr val="black"/>
                </a:solidFill>
              </a:rPr>
              <a:t>DRAFT 1.0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B27F5E-2A51-4409-8296-31600DDE50AA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186609-0136-48C0-B5FC-611F6AB454E4}" type="datetime1">
              <a:rPr lang="en-US" altLang="en-US" smtClean="0">
                <a:solidFill>
                  <a:prstClr val="black"/>
                </a:solidFill>
              </a:rPr>
              <a:pPr>
                <a:defRPr/>
              </a:pPr>
              <a:t>8/15/2022</a:t>
            </a:fld>
            <a:endParaRPr lang="en-US" altLang="en-US" dirty="0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>
                <a:solidFill>
                  <a:prstClr val="black"/>
                </a:solidFill>
              </a:rPr>
              <a:t>DRAFT 1.0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4BBD64-3B42-4700-9153-BB1D5D32D38F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1447800"/>
            <a:ext cx="2590800" cy="4648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1447800"/>
            <a:ext cx="7569200" cy="4648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30596F-0A39-40E7-A724-83112E182CC0}" type="datetime1">
              <a:rPr lang="en-US" altLang="en-US" smtClean="0">
                <a:solidFill>
                  <a:prstClr val="black"/>
                </a:solidFill>
              </a:rPr>
              <a:pPr>
                <a:defRPr/>
              </a:pPr>
              <a:t>8/15/2022</a:t>
            </a:fld>
            <a:endParaRPr lang="en-US" altLang="en-US" dirty="0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>
                <a:solidFill>
                  <a:prstClr val="black"/>
                </a:solidFill>
              </a:rPr>
              <a:t>DRAFT 1.0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B5D2B9D-93BF-4E88-AF56-8C36936718C2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Red/Gray 1 Content + Bottom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203200" y="3429000"/>
            <a:ext cx="11785600" cy="3276600"/>
          </a:xfrm>
          <a:solidFill>
            <a:schemeClr val="bg1"/>
          </a:solidFill>
        </p:spPr>
        <p:txBody>
          <a:bodyPr rtlCol="0">
            <a:normAutofit/>
          </a:bodyPr>
          <a:lstStyle>
            <a:lvl1pPr marL="0" marR="0" indent="0" algn="l" defTabSz="25717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675">
                <a:solidFill>
                  <a:srgbClr val="6C6463"/>
                </a:solidFill>
              </a:defRPr>
            </a:lvl1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00200"/>
            <a:ext cx="10363200" cy="1600200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914805" y="1036894"/>
            <a:ext cx="10363200" cy="461665"/>
          </a:xfrm>
        </p:spPr>
        <p:txBody>
          <a:bodyPr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/>
          </p:nvPr>
        </p:nvSpPr>
        <p:spPr>
          <a:xfrm rot="16200000">
            <a:off x="10494089" y="4728434"/>
            <a:ext cx="2743200" cy="144335"/>
          </a:xfrm>
        </p:spPr>
        <p:txBody>
          <a:bodyPr>
            <a:spAutoFit/>
          </a:bodyPr>
          <a:lstStyle>
            <a:lvl1pPr marL="0" indent="0" algn="r">
              <a:buNone/>
              <a:defRPr sz="338" baseline="0">
                <a:solidFill>
                  <a:srgbClr val="FFFFFF"/>
                </a:solidFill>
              </a:defRPr>
            </a:lvl1pPr>
            <a:lvl2pPr marL="129480" indent="0">
              <a:buNone/>
              <a:defRPr sz="1013">
                <a:solidFill>
                  <a:schemeClr val="bg1"/>
                </a:solidFill>
              </a:defRPr>
            </a:lvl2pPr>
            <a:lvl3pPr marL="258961" indent="0">
              <a:buNone/>
              <a:defRPr sz="900">
                <a:solidFill>
                  <a:schemeClr val="bg1"/>
                </a:solidFill>
              </a:defRPr>
            </a:lvl3pPr>
            <a:lvl4pPr marL="384869" indent="0">
              <a:buNone/>
              <a:defRPr sz="788">
                <a:solidFill>
                  <a:schemeClr val="bg1"/>
                </a:solidFill>
              </a:defRPr>
            </a:lvl4pPr>
            <a:lvl5pPr marL="576858" indent="0">
              <a:buNone/>
              <a:defRPr sz="675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790EBAF5-3DE1-4BB3-89D9-A45AD7E8F5EB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203200" y="6541360"/>
            <a:ext cx="2844800" cy="144335"/>
          </a:xfrm>
        </p:spPr>
        <p:txBody>
          <a:bodyPr/>
          <a:lstStyle>
            <a:lvl1pPr algn="l">
              <a:defRPr sz="338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82CD31CB-7E1F-4F0F-93EA-ABBFE3A67E8D}" type="datetime1">
              <a:rPr lang="en-US" smtClean="0"/>
              <a:pPr/>
              <a:t>8/15/2022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A6576CC-49E8-437C-8C5C-1373F413C0AC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4165600" y="6541360"/>
            <a:ext cx="3860800" cy="144335"/>
          </a:xfrm>
        </p:spPr>
        <p:txBody>
          <a:bodyPr/>
          <a:lstStyle>
            <a:lvl1pPr algn="ctr">
              <a:defRPr sz="338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DRAFT 1.0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1B4EB852-A429-4388-864A-15D9B25BFC85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9144000" y="6541360"/>
            <a:ext cx="2844800" cy="144335"/>
          </a:xfrm>
        </p:spPr>
        <p:txBody>
          <a:bodyPr/>
          <a:lstStyle>
            <a:lvl1pPr algn="r">
              <a:defRPr sz="338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9BF3D382-ABFA-4660-AEA2-B28A3043D5A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ed/Gray 1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00200"/>
            <a:ext cx="10363200" cy="4572000"/>
          </a:xfrm>
        </p:spPr>
        <p:txBody>
          <a:bodyPr/>
          <a:lstStyle>
            <a:lvl1pPr>
              <a:spcAft>
                <a:spcPts val="600"/>
              </a:spcAft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914805" y="457200"/>
            <a:ext cx="10363200" cy="461665"/>
          </a:xfrm>
        </p:spPr>
        <p:txBody>
          <a:bodyPr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03200" y="6521450"/>
            <a:ext cx="2844800" cy="184150"/>
          </a:xfrm>
        </p:spPr>
        <p:txBody>
          <a:bodyPr/>
          <a:lstStyle>
            <a:lvl1pPr>
              <a:defRPr smtClean="0">
                <a:solidFill>
                  <a:srgbClr val="6C6463"/>
                </a:solidFill>
              </a:defRPr>
            </a:lvl1pPr>
          </a:lstStyle>
          <a:p>
            <a:pPr>
              <a:defRPr/>
            </a:pPr>
            <a:fld id="{87B8E82A-802F-40EF-AC85-839C9916D43F}" type="datetime1">
              <a:rPr lang="en-US" altLang="en-US"/>
              <a:pPr>
                <a:defRPr/>
              </a:pPr>
              <a:t>8/15/2022</a:t>
            </a:fld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521450"/>
            <a:ext cx="3860800" cy="184150"/>
          </a:xfrm>
        </p:spPr>
        <p:txBody>
          <a:bodyPr/>
          <a:lstStyle>
            <a:lvl1pPr algn="ctr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pPr>
              <a:defRPr/>
            </a:pPr>
            <a:r>
              <a:rPr lang="en-US" dirty="0"/>
              <a:t>DRAFT 1.0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44000" y="6521450"/>
            <a:ext cx="2844800" cy="184150"/>
          </a:xfrm>
        </p:spPr>
        <p:txBody>
          <a:bodyPr/>
          <a:lstStyle>
            <a:lvl1pPr>
              <a:defRPr smtClean="0">
                <a:solidFill>
                  <a:srgbClr val="6C6463"/>
                </a:solidFill>
              </a:defRPr>
            </a:lvl1pPr>
          </a:lstStyle>
          <a:p>
            <a:pPr>
              <a:defRPr/>
            </a:pPr>
            <a:fld id="{9CF8A37C-50C7-4C94-BC3B-1EF8954AE51E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ed/Gray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600200"/>
            <a:ext cx="5079595" cy="457200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6C6463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080405" cy="457200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6C6463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914805" y="381000"/>
            <a:ext cx="10363200" cy="461665"/>
          </a:xfrm>
        </p:spPr>
        <p:txBody>
          <a:bodyPr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6C6463"/>
                </a:solidFill>
              </a:defRPr>
            </a:lvl1pPr>
          </a:lstStyle>
          <a:p>
            <a:pPr>
              <a:defRPr/>
            </a:pPr>
            <a:fld id="{B1F7FB9F-5D44-40A9-9040-4C3178B734FC}" type="datetime1">
              <a:rPr lang="en-US" altLang="en-US"/>
              <a:pPr>
                <a:defRPr/>
              </a:pPr>
              <a:t>8/15/2022</a:t>
            </a:fld>
            <a:endParaRPr lang="en-US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pPr>
              <a:defRPr/>
            </a:pPr>
            <a:r>
              <a:rPr lang="en-US" dirty="0"/>
              <a:t>DRAFT 1.0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6C6463"/>
                </a:solidFill>
              </a:defRPr>
            </a:lvl1pPr>
          </a:lstStyle>
          <a:p>
            <a:pPr>
              <a:defRPr/>
            </a:pPr>
            <a:fld id="{CD82236A-A8A5-4793-B352-4C7F8192D5E1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7B41B-85FD-B444-9E33-39DEAD841832}" type="datetimeFigureOut">
              <a:rPr lang="en-US" smtClean="0"/>
              <a:t>8/15/2022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70C6B-98A8-5548-A51B-0192A164B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9742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7B41B-85FD-B444-9E33-39DEAD841832}" type="datetimeFigureOut">
              <a:rPr lang="en-US" smtClean="0"/>
              <a:t>8/15/2022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70C6B-98A8-5548-A51B-0192A164B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542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7B41B-85FD-B444-9E33-39DEAD841832}" type="datetimeFigureOut">
              <a:rPr lang="en-US" smtClean="0"/>
              <a:t>8/15/2022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70C6B-98A8-5548-A51B-0192A164B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964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7B41B-85FD-B444-9E33-39DEAD841832}" type="datetimeFigureOut">
              <a:rPr lang="en-US" smtClean="0"/>
              <a:t>8/15/2022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70C6B-98A8-5548-A51B-0192A164B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9553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7B41B-85FD-B444-9E33-39DEAD841832}" type="datetimeFigureOut">
              <a:rPr lang="en-US" smtClean="0"/>
              <a:t>8/15/2022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70C6B-98A8-5548-A51B-0192A164B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0307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7B41B-85FD-B444-9E33-39DEAD841832}" type="datetimeFigureOut">
              <a:rPr lang="en-US" smtClean="0"/>
              <a:t>8/15/2022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70C6B-98A8-5548-A51B-0192A164B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020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7B41B-85FD-B444-9E33-39DEAD841832}" type="datetimeFigureOut">
              <a:rPr lang="en-US" smtClean="0"/>
              <a:t>8/15/2022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70C6B-98A8-5548-A51B-0192A164B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4728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13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F7B41B-85FD-B444-9E33-39DEAD841832}" type="datetimeFigureOut">
              <a:rPr lang="en-US" smtClean="0"/>
              <a:t>8/15/2022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170C6B-98A8-5548-A51B-0192A164B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534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447800"/>
            <a:ext cx="103632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2209800"/>
            <a:ext cx="103632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8DE1D708-C11E-4B0C-9B04-85495EBAC6BD}" type="datetime1">
              <a:rPr lang="en-US" altLang="en-US" smtClean="0">
                <a:solidFill>
                  <a:prstClr val="black"/>
                </a:solidFill>
              </a:rPr>
              <a:pPr>
                <a:defRPr/>
              </a:pPr>
              <a:t>8/15/2022</a:t>
            </a:fld>
            <a:endParaRPr lang="en-US" altLang="en-US" dirty="0">
              <a:solidFill>
                <a:prstClr val="black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 altLang="en-US" dirty="0">
                <a:solidFill>
                  <a:prstClr val="black"/>
                </a:solidFill>
              </a:rPr>
              <a:t>DRAFT 1.0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42CFA4C-190A-497B-A00A-C98D202C9C13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 dirty="0">
              <a:solidFill>
                <a:prstClr val="black"/>
              </a:solidFill>
            </a:endParaRPr>
          </a:p>
        </p:txBody>
      </p:sp>
      <p:sp>
        <p:nvSpPr>
          <p:cNvPr id="1031" name="Rectangle 10"/>
          <p:cNvSpPr>
            <a:spLocks noChangeArrowheads="1"/>
          </p:cNvSpPr>
          <p:nvPr userDrawn="1"/>
        </p:nvSpPr>
        <p:spPr bwMode="auto">
          <a:xfrm>
            <a:off x="0" y="1066800"/>
            <a:ext cx="12192000" cy="152400"/>
          </a:xfrm>
          <a:prstGeom prst="rect">
            <a:avLst/>
          </a:prstGeom>
          <a:solidFill>
            <a:srgbClr val="C2113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endParaRPr lang="en-US" altLang="en-US" sz="2800" dirty="0">
              <a:solidFill>
                <a:prstClr val="black"/>
              </a:solidFill>
            </a:endParaRPr>
          </a:p>
        </p:txBody>
      </p:sp>
      <p:sp>
        <p:nvSpPr>
          <p:cNvPr id="1032" name="Rectangle 11"/>
          <p:cNvSpPr>
            <a:spLocks noChangeArrowheads="1"/>
          </p:cNvSpPr>
          <p:nvPr userDrawn="1"/>
        </p:nvSpPr>
        <p:spPr bwMode="auto">
          <a:xfrm>
            <a:off x="0" y="1219200"/>
            <a:ext cx="203200" cy="5638800"/>
          </a:xfrm>
          <a:prstGeom prst="rect">
            <a:avLst/>
          </a:prstGeom>
          <a:solidFill>
            <a:srgbClr val="002A6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defRPr/>
            </a:pPr>
            <a:endParaRPr lang="en-US" altLang="en-US" sz="2800" dirty="0">
              <a:solidFill>
                <a:srgbClr val="002A6C"/>
              </a:solidFill>
              <a:latin typeface="Times" panose="02020603050405020304" pitchFamily="18" charset="0"/>
            </a:endParaRPr>
          </a:p>
        </p:txBody>
      </p:sp>
      <p:pic>
        <p:nvPicPr>
          <p:cNvPr id="1033" name="Picture 20"/>
          <p:cNvPicPr>
            <a:picLocks noChangeAspect="1" noChangeArrowheads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464"/>
          <a:stretch>
            <a:fillRect/>
          </a:stretch>
        </p:blipFill>
        <p:spPr bwMode="auto">
          <a:xfrm>
            <a:off x="302685" y="228601"/>
            <a:ext cx="3230033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6312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emf"/><Relationship Id="rId4" Type="http://schemas.openxmlformats.org/officeDocument/2006/relationships/package" Target="../embeddings/Microsoft_Excel_Worksheet.xlsx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AE1A8982-A8FE-434C-841B-957CA43B7779}"/>
              </a:ext>
            </a:extLst>
          </p:cNvPr>
          <p:cNvSpPr/>
          <p:nvPr/>
        </p:nvSpPr>
        <p:spPr>
          <a:xfrm>
            <a:off x="0" y="0"/>
            <a:ext cx="12192000" cy="6932815"/>
          </a:xfrm>
          <a:prstGeom prst="rect">
            <a:avLst/>
          </a:prstGeom>
          <a:solidFill>
            <a:srgbClr val="BA0C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ru-Ru" sz="1361" kern="0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A2C2400-55C3-4622-BE03-9CA2A2E9F769}"/>
              </a:ext>
            </a:extLst>
          </p:cNvPr>
          <p:cNvCxnSpPr/>
          <p:nvPr/>
        </p:nvCxnSpPr>
        <p:spPr>
          <a:xfrm>
            <a:off x="6096000" y="6111864"/>
            <a:ext cx="0" cy="60325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1">
            <a:extLst>
              <a:ext uri="{FF2B5EF4-FFF2-40B4-BE49-F238E27FC236}">
                <a16:creationId xmlns:a16="http://schemas.microsoft.com/office/drawing/2014/main" id="{65F477E9-DF8E-4C9C-9F9D-9EA894096F0D}"/>
              </a:ext>
            </a:extLst>
          </p:cNvPr>
          <p:cNvSpPr>
            <a:spLocks noGrp="1"/>
          </p:cNvSpPr>
          <p:nvPr/>
        </p:nvSpPr>
        <p:spPr>
          <a:xfrm>
            <a:off x="1913964" y="1479550"/>
            <a:ext cx="9427127" cy="2462213"/>
          </a:xfrm>
          <a:prstGeom prst="rect">
            <a:avLst/>
          </a:prstGeom>
          <a:effectLst/>
        </p:spPr>
        <p:txBody>
          <a:bodyPr anchor="b">
            <a:normAutofit/>
          </a:bodyPr>
          <a:lstStyle>
            <a:lvl1pPr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rtl="0"/>
            <a:r>
              <a:rPr lang="ru-Ru" sz="3200" b="0" i="0" u="none" baseline="0">
                <a:solidFill>
                  <a:srgbClr val="FFFFFF"/>
                </a:solidFill>
                <a:ea typeface="Gill Sans MT" panose="020B0502020104020203" pitchFamily="34" charset="0"/>
                <a:cs typeface="Arial" panose="020B0604020202020204" pitchFamily="34" charset="0"/>
              </a:rPr>
              <a:t>ОБУЧЕНИЕ УЧАСТНИКОВ ОЦЕНКИ НАЦИОНАЛЬНОЙ ЦЕПИ ПОСТАВОК (NSCA 2.0)</a:t>
            </a:r>
          </a:p>
          <a:p>
            <a:pPr marL="1612900" indent="-1612900" algn="l" rtl="0"/>
            <a:r>
              <a:rPr lang="ru-Ru" sz="3200" b="0" i="0" u="none" baseline="0">
                <a:solidFill>
                  <a:srgbClr val="FFFF00"/>
                </a:solidFill>
                <a:ea typeface="Gill Sans MT" panose="020B0502020104020203" pitchFamily="34" charset="0"/>
                <a:cs typeface="Arial" panose="020B0604020202020204" pitchFamily="34" charset="0"/>
              </a:rPr>
              <a:t>День 1:</a:t>
            </a:r>
            <a:r>
              <a:rPr lang="en-US" sz="3200" b="0" i="0" u="none" baseline="0">
                <a:solidFill>
                  <a:srgbClr val="FFFF00"/>
                </a:solidFill>
                <a:ea typeface="Gill Sans MT" panose="020B0502020104020203" pitchFamily="34" charset="0"/>
                <a:cs typeface="Arial" panose="020B0604020202020204" pitchFamily="34" charset="0"/>
              </a:rPr>
              <a:t>	</a:t>
            </a:r>
            <a:r>
              <a:rPr lang="ru-Ru" sz="3200" b="0" i="0" u="none" baseline="0">
                <a:solidFill>
                  <a:srgbClr val="FFFF00"/>
                </a:solidFill>
                <a:ea typeface="Gill Sans MT" panose="020B0502020104020203" pitchFamily="34" charset="0"/>
                <a:cs typeface="Arial" panose="020B0604020202020204" pitchFamily="34" charset="0"/>
              </a:rPr>
              <a:t>Обзор модели технологической зрелости (CMM)</a:t>
            </a:r>
          </a:p>
          <a:p>
            <a:pPr algn="l" rtl="0"/>
            <a:endParaRPr lang="ru-Ru" altLang="en-US" sz="800" dirty="0">
              <a:solidFill>
                <a:srgbClr val="000000"/>
              </a:solidFill>
              <a:ea typeface="Gill Sans MT" panose="020B0502020104020203" pitchFamily="34" charset="0"/>
              <a:cs typeface="Arial" panose="020B0604020202020204" pitchFamily="34" charset="0"/>
            </a:endParaRPr>
          </a:p>
        </p:txBody>
      </p:sp>
      <p:pic>
        <p:nvPicPr>
          <p:cNvPr id="39943" name="Picture 3" descr="C:\Users\Mariana Rodrigues\AppData\Local\Microsoft\Windows\INetCacheContent.Word\Horizontal_RGB_294_White.png">
            <a:extLst>
              <a:ext uri="{FF2B5EF4-FFF2-40B4-BE49-F238E27FC236}">
                <a16:creationId xmlns:a16="http://schemas.microsoft.com/office/drawing/2014/main" id="{B66CD02E-BDDC-4D38-B0AF-B1EDBE2856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5" t="13753" r="7623" b="12534"/>
          <a:stretch>
            <a:fillRect/>
          </a:stretch>
        </p:blipFill>
        <p:spPr bwMode="auto">
          <a:xfrm>
            <a:off x="4377875" y="6130914"/>
            <a:ext cx="1666875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18F998B-3CDE-42DF-AF26-6A2CE33904E3}"/>
              </a:ext>
            </a:extLst>
          </p:cNvPr>
          <p:cNvSpPr txBox="1"/>
          <p:nvPr/>
        </p:nvSpPr>
        <p:spPr>
          <a:xfrm>
            <a:off x="6147252" y="6100390"/>
            <a:ext cx="59127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ru-Ru" sz="1200" i="0" u="none" baseline="0">
                <a:solidFill>
                  <a:prstClr val="white"/>
                </a:solidFill>
                <a:latin typeface="Arial" panose="020B0604020202020204" pitchFamily="34" charset="0"/>
                <a:ea typeface="Calibri Light" panose="020F0302020204030204"/>
                <a:cs typeface="Arial" panose="020B0604020202020204" pitchFamily="34" charset="0"/>
              </a:rPr>
              <a:t>Программа Агентства США по международному развитию (USAID) в отношении глобальной цепи поставок в сфере здравоохранения ― Техническая помощь, целевой заказ на оценку национальной цепи поставок </a:t>
            </a:r>
          </a:p>
        </p:txBody>
      </p:sp>
    </p:spTree>
    <p:extLst>
      <p:ext uri="{BB962C8B-B14F-4D97-AF65-F5344CB8AC3E}">
        <p14:creationId xmlns:p14="http://schemas.microsoft.com/office/powerpoint/2010/main" val="18026321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0052" y="10521"/>
            <a:ext cx="9842269" cy="1137748"/>
          </a:xfrm>
        </p:spPr>
        <p:txBody>
          <a:bodyPr>
            <a:normAutofit fontScale="90000"/>
          </a:bodyPr>
          <a:lstStyle/>
          <a:p>
            <a:pPr algn="ctr" rtl="0">
              <a:lnSpc>
                <a:spcPct val="100000"/>
              </a:lnSpc>
            </a:pPr>
            <a:r>
              <a:rPr lang="ru-Ru" sz="3600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Пример. Выводы по модели технологической зрелости (CMM) NSCA 2.0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4910137" y="6129338"/>
            <a:ext cx="842963" cy="2286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5953125" y="6115050"/>
            <a:ext cx="514350" cy="22752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6688932" y="6096000"/>
            <a:ext cx="514350" cy="22752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7456882" y="6100762"/>
            <a:ext cx="514350" cy="22752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" name="Picture 19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1AF814C7-95FC-4D50-8FDE-2F6B613C47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9606" y="1148269"/>
            <a:ext cx="9563160" cy="5558458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2806574" y="3508121"/>
            <a:ext cx="1634276" cy="1137749"/>
            <a:chOff x="2589291" y="3594226"/>
            <a:chExt cx="1634276" cy="1137749"/>
          </a:xfrm>
        </p:grpSpPr>
        <p:sp>
          <p:nvSpPr>
            <p:cNvPr id="3" name="Rounded Rectangular Callout 2"/>
            <p:cNvSpPr/>
            <p:nvPr/>
          </p:nvSpPr>
          <p:spPr>
            <a:xfrm>
              <a:off x="2589291" y="3594226"/>
              <a:ext cx="1620570" cy="1137749"/>
            </a:xfrm>
            <a:prstGeom prst="wedgeRoundRectCallout">
              <a:avLst>
                <a:gd name="adj1" fmla="val -65526"/>
                <a:gd name="adj2" fmla="val 37832"/>
                <a:gd name="adj3" fmla="val 16667"/>
              </a:avLst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sz="1400" dirty="0">
                <a:ln w="69850">
                  <a:solidFill>
                    <a:schemeClr val="tx1"/>
                  </a:solidFill>
                </a:ln>
                <a:noFill/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702584" y="3646340"/>
              <a:ext cx="1520983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rtl="0"/>
              <a:r>
                <a:rPr lang="ru-Ru" sz="1600" b="0" i="0" u="none" baseline="0">
                  <a:latin typeface="Arial" panose="020B0604020202020204" pitchFamily="34" charset="0"/>
                  <a:cs typeface="Arial" panose="020B0604020202020204" pitchFamily="34" charset="0"/>
                </a:rPr>
                <a:t>35/50 = 70 % базовых критериев соблюдены</a:t>
              </a:r>
              <a:endParaRPr lang="ru-Ru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82651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 bwMode="auto">
          <a:xfrm>
            <a:off x="796705" y="53104"/>
            <a:ext cx="10728356" cy="12424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algn="ctr" rtl="0"/>
            <a:r>
              <a:rPr lang="ru-Ru" sz="3600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Теплокарта CMM в разбивке по функциям и уровням обслуживания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B9F1CF4F-F94A-4E72-8A7A-1D90E0D98BB3}" type="slidenum">
              <a:rPr>
                <a:latin typeface="Arial" panose="020B0604020202020204" pitchFamily="34" charset="0"/>
                <a:cs typeface="Arial" panose="020B0604020202020204" pitchFamily="34" charset="0"/>
              </a:rPr>
              <a:pPr/>
              <a:t>11</a:t>
            </a:fld>
            <a:endParaRPr lang="ru-Ru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540632" y="1270202"/>
            <a:ext cx="11110735" cy="5451273"/>
            <a:chOff x="565997" y="864721"/>
            <a:chExt cx="11945938" cy="5861050"/>
          </a:xfrm>
        </p:grpSpPr>
        <p:graphicFrame>
          <p:nvGraphicFramePr>
            <p:cNvPr id="3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26317045"/>
                </p:ext>
              </p:extLst>
            </p:nvPr>
          </p:nvGraphicFramePr>
          <p:xfrm>
            <a:off x="565997" y="864721"/>
            <a:ext cx="11945938" cy="58610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76" name="Worksheet" r:id="rId4" imgW="8869680" imgH="4351028" progId="Excel.Sheet.12">
                    <p:embed/>
                  </p:oleObj>
                </mc:Choice>
                <mc:Fallback>
                  <p:oleObj name="Worksheet" r:id="rId4" imgW="8869680" imgH="4351028" progId="Excel.Sheet.12">
                    <p:embed/>
                    <p:pic>
                      <p:nvPicPr>
                        <p:cNvPr id="3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65997" y="864721"/>
                          <a:ext cx="11945938" cy="58610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" name="Rectangle 5"/>
            <p:cNvSpPr/>
            <p:nvPr/>
          </p:nvSpPr>
          <p:spPr>
            <a:xfrm>
              <a:off x="11310670" y="4183811"/>
              <a:ext cx="881330" cy="62972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95448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>
            <a:extLst>
              <a:ext uri="{FF2B5EF4-FFF2-40B4-BE49-F238E27FC236}">
                <a16:creationId xmlns:a16="http://schemas.microsoft.com/office/drawing/2014/main" id="{829BC086-28E7-4967-969E-060E47ABE6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3196" y="323973"/>
            <a:ext cx="12225196" cy="620458"/>
          </a:xfrm>
        </p:spPr>
        <p:txBody>
          <a:bodyPr>
            <a:noAutofit/>
          </a:bodyPr>
          <a:lstStyle/>
          <a:p>
            <a:pPr rtl="0" eaLnBrk="1" hangingPunct="1">
              <a:lnSpc>
                <a:spcPct val="100000"/>
              </a:lnSpc>
            </a:pPr>
            <a:r>
              <a:rPr lang="ru-Ru" sz="3600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Обзор модели технологической зрелости (CMM)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62CB67A-423F-4F0A-BA8E-1E5623F3CB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1907" y="1347929"/>
            <a:ext cx="11668186" cy="5499224"/>
          </a:xfrm>
        </p:spPr>
        <p:txBody>
          <a:bodyPr>
            <a:noAutofit/>
          </a:bodyPr>
          <a:lstStyle/>
          <a:p>
            <a:pPr marL="457182" lvl="1" algn="l" defTabSz="912778" rtl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</a:pPr>
            <a:r>
              <a:rPr lang="ru-Ru" sz="2400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Задачи обучения</a:t>
            </a:r>
          </a:p>
          <a:p>
            <a:pPr marL="457182" lvl="1" algn="l" defTabSz="912778" rtl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</a:pPr>
            <a:endParaRPr lang="ru-Ru" altLang="en-US" sz="12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182" lvl="1" algn="l" defTabSz="912778" rtl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</a:pPr>
            <a:r>
              <a:rPr lang="ru-Ru" sz="24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Повысить осведомленность о том, что входит в модель технологической зрелости: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06550" lvl="1" indent="-454025" algn="l" defTabSz="912778" rtl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sz="24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Что такое модель технологической зрелости?</a:t>
            </a:r>
          </a:p>
          <a:p>
            <a:pPr marL="1606550" lvl="1" indent="-454025" algn="l" defTabSz="912778" rtl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sz="24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Дополнительная информация по 11 функциональным областям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06550" lvl="1" indent="-454025" algn="l" defTabSz="912778" rtl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sz="24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Сквозные темы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06550" lvl="1" indent="-454025" algn="l" defTabSz="912778" rtl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sz="24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Типы вопросов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06550" lvl="1" indent="-454025" algn="l" defTabSz="912778" rtl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sz="24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Категории выставления оценки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06550" lvl="1" indent="-454025" algn="l" defTabSz="912778" rtl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sz="24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Примеры результатов модели технологической зрелости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38039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5"/>
          <p:cNvSpPr txBox="1">
            <a:spLocks/>
          </p:cNvSpPr>
          <p:nvPr/>
        </p:nvSpPr>
        <p:spPr bwMode="auto">
          <a:xfrm>
            <a:off x="242683" y="287512"/>
            <a:ext cx="11619118" cy="735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rtl="0">
              <a:spcBef>
                <a:spcPct val="0"/>
              </a:spcBef>
              <a:buFontTx/>
              <a:buNone/>
            </a:pPr>
            <a:r>
              <a:rPr lang="ru-Ru" sz="3600" b="1" i="0" u="none" baseline="0">
                <a:solidFill>
                  <a:srgbClr val="C00000"/>
                </a:solidFill>
                <a:ea typeface="Gill Sans MT" panose="020B0502020104020203" pitchFamily="34" charset="0"/>
                <a:cs typeface="Arial" panose="020B0604020202020204" pitchFamily="34" charset="0"/>
              </a:rPr>
              <a:t>Модель технологической зрелости</a:t>
            </a:r>
          </a:p>
        </p:txBody>
      </p:sp>
      <p:sp>
        <p:nvSpPr>
          <p:cNvPr id="14339" name="Content Placeholder 1"/>
          <p:cNvSpPr txBox="1">
            <a:spLocks/>
          </p:cNvSpPr>
          <p:nvPr/>
        </p:nvSpPr>
        <p:spPr bwMode="auto">
          <a:xfrm>
            <a:off x="1123053" y="1367072"/>
            <a:ext cx="9858375" cy="5490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30188" indent="-230188" defTabSz="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684213" indent="-230188" defTabSz="457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30188" defTabSz="4572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146175" indent="-231775" defTabSz="4572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255713" indent="-230188" defTabSz="4572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712913" indent="-230188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170113" indent="-230188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627313" indent="-230188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084513" indent="-230188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rtl="0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ru-Ru" b="0" i="0" u="none" baseline="0">
                <a:ea typeface="Gill Sans MT" panose="020B0502020104020203" pitchFamily="34" charset="0"/>
                <a:cs typeface="Arial" panose="020B0604020202020204" pitchFamily="34" charset="0"/>
              </a:rPr>
              <a:t>Оценивает вводные данные и процессы по функциональным областям и сквозным факторам (например, человеческие ресурсы, финансовая устойчивость и пр.).</a:t>
            </a:r>
          </a:p>
          <a:p>
            <a:pPr algn="l" rtl="0">
              <a:spcBef>
                <a:spcPts val="1200"/>
              </a:spcBef>
              <a:buFont typeface="Wingdings" panose="05000000000000000000" pitchFamily="2" charset="2"/>
              <a:buChar char="ü"/>
            </a:pPr>
            <a:endParaRPr lang="ru-Ru" altLang="en-US" sz="1600" dirty="0">
              <a:ea typeface="Gill Sans MT" panose="020B0502020104020203" pitchFamily="34" charset="0"/>
              <a:cs typeface="Arial" panose="020B0604020202020204" pitchFamily="34" charset="0"/>
            </a:endParaRPr>
          </a:p>
          <a:p>
            <a:pPr algn="l" rtl="0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ru-Ru" b="0" i="0" u="none" baseline="0">
                <a:ea typeface="Gill Sans MT" panose="020B0502020104020203" pitchFamily="34" charset="0"/>
                <a:cs typeface="Arial" panose="020B0604020202020204" pitchFamily="34" charset="0"/>
              </a:rPr>
              <a:t>С помощью опросов и непосредственных наблюдений. Наблюдения включали оценку физической инфраструктуры (складирование/хранение товаров) учреждений.</a:t>
            </a:r>
          </a:p>
          <a:p>
            <a:pPr algn="l" rtl="0">
              <a:spcBef>
                <a:spcPts val="1200"/>
              </a:spcBef>
              <a:buFont typeface="Wingdings" panose="05000000000000000000" pitchFamily="2" charset="2"/>
              <a:buChar char="ü"/>
            </a:pPr>
            <a:endParaRPr lang="ru-Ru" altLang="en-US" sz="1600" dirty="0">
              <a:ea typeface="Gill Sans MT" panose="020B0502020104020203" pitchFamily="34" charset="0"/>
              <a:cs typeface="Arial" panose="020B0604020202020204" pitchFamily="34" charset="0"/>
            </a:endParaRPr>
          </a:p>
          <a:p>
            <a:pPr algn="l" rtl="0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ru-Ru" b="0" i="0" u="none" baseline="0">
                <a:ea typeface="Gill Sans MT" panose="020B0502020104020203" pitchFamily="34" charset="0"/>
                <a:cs typeface="Arial" panose="020B0604020202020204" pitchFamily="34" charset="0"/>
              </a:rPr>
              <a:t>Производится проверка необходимых бумажных или электронных документов (логистические отчеты, формы заявок, СОП и пр.) в целях подтверждения полученной в ходе опросов информации.</a:t>
            </a:r>
          </a:p>
        </p:txBody>
      </p:sp>
    </p:spTree>
    <p:extLst>
      <p:ext uri="{BB962C8B-B14F-4D97-AF65-F5344CB8AC3E}">
        <p14:creationId xmlns:p14="http://schemas.microsoft.com/office/powerpoint/2010/main" val="23897832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97940" y="0"/>
            <a:ext cx="11117655" cy="1237898"/>
          </a:xfrm>
        </p:spPr>
        <p:txBody>
          <a:bodyPr>
            <a:noAutofit/>
          </a:bodyPr>
          <a:lstStyle/>
          <a:p>
            <a:pPr algn="ctr" rtl="0">
              <a:lnSpc>
                <a:spcPct val="100000"/>
              </a:lnSpc>
              <a:defRPr/>
            </a:pPr>
            <a:r>
              <a:rPr lang="ru-Ru" sz="3600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Примеры тем по каждой функциональной области — 1</a:t>
            </a:r>
            <a:endParaRPr lang="ru-Ru" sz="3600" b="1" strike="sngStrike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3755456"/>
              </p:ext>
            </p:extLst>
          </p:nvPr>
        </p:nvGraphicFramePr>
        <p:xfrm>
          <a:off x="1338349" y="1237898"/>
          <a:ext cx="9667702" cy="53026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338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338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1019">
                <a:tc>
                  <a:txBody>
                    <a:bodyPr/>
                    <a:lstStyle/>
                    <a:p>
                      <a:pPr algn="l" rtl="0"/>
                      <a:r>
                        <a:rPr lang="ru-Ru" sz="1600" b="1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Функциональный модуль</a:t>
                      </a:r>
                      <a:endParaRPr lang="ru-R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600" b="1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Темы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48211">
                <a:tc>
                  <a:txBody>
                    <a:bodyPr/>
                    <a:lstStyle/>
                    <a:p>
                      <a:pPr algn="l" rtl="0"/>
                      <a:r>
                        <a:rPr lang="ru-Ru" sz="16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Стратегическое планирование и управление</a:t>
                      </a:r>
                      <a:endParaRPr lang="ru-R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6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Стратегический план цепи поставок</a:t>
                      </a:r>
                    </a:p>
                    <a:p>
                      <a:pPr algn="l" rtl="0"/>
                      <a:r>
                        <a:rPr lang="ru-Ru" sz="16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Составление карты заинтересованных лиц</a:t>
                      </a:r>
                    </a:p>
                    <a:p>
                      <a:pPr algn="l" rtl="0"/>
                      <a:r>
                        <a:rPr lang="ru-Ru" sz="16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План внедрения цепи поставок</a:t>
                      </a:r>
                    </a:p>
                    <a:p>
                      <a:pPr algn="l" rtl="0"/>
                      <a:r>
                        <a:rPr lang="ru-Ru" sz="16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План мониторинга эффективности</a:t>
                      </a:r>
                    </a:p>
                    <a:p>
                      <a:pPr algn="l" rtl="0"/>
                      <a:r>
                        <a:rPr lang="ru-Ru" sz="16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План по управлению рисками</a:t>
                      </a:r>
                    </a:p>
                    <a:p>
                      <a:pPr algn="l" rtl="0"/>
                      <a:r>
                        <a:rPr lang="ru-Ru" sz="16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Взаимодействие с частным сектором</a:t>
                      </a:r>
                      <a:endParaRPr lang="ru-R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84052">
                <a:tc>
                  <a:txBody>
                    <a:bodyPr/>
                    <a:lstStyle/>
                    <a:p>
                      <a:pPr algn="l" rtl="0"/>
                      <a:r>
                        <a:rPr lang="ru-Ru" sz="16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Человеческие ресурсы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6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Кадровая политика</a:t>
                      </a:r>
                    </a:p>
                    <a:p>
                      <a:pPr algn="l" rtl="0"/>
                      <a:r>
                        <a:rPr lang="ru-Ru" sz="16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Должностные инструкции</a:t>
                      </a:r>
                    </a:p>
                    <a:p>
                      <a:pPr algn="l" rtl="0"/>
                      <a:r>
                        <a:rPr lang="ru-Ru" sz="16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Формирование потенциала</a:t>
                      </a:r>
                      <a:endParaRPr lang="ru-R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25508">
                <a:tc>
                  <a:txBody>
                    <a:bodyPr/>
                    <a:lstStyle/>
                    <a:p>
                      <a:pPr algn="l" rtl="0"/>
                      <a:r>
                        <a:rPr lang="ru-Ru" sz="16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Финансовая устойчивость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6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Источники финансирования</a:t>
                      </a:r>
                    </a:p>
                    <a:p>
                      <a:pPr algn="l" rtl="0"/>
                      <a:r>
                        <a:rPr lang="ru-Ru" sz="16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Дефицит бюджета</a:t>
                      </a:r>
                      <a:endParaRPr lang="ru-R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3381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Политика и управление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6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Национальная политика в области лекарственных средств</a:t>
                      </a:r>
                    </a:p>
                    <a:p>
                      <a:pPr algn="l" rtl="0"/>
                      <a:r>
                        <a:rPr lang="ru-Ru" sz="16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Принципы и правила цепи поставок</a:t>
                      </a:r>
                    </a:p>
                    <a:p>
                      <a:pPr algn="l" rtl="0"/>
                      <a:r>
                        <a:rPr lang="ru-Ru" sz="16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Надзорные органы и органы управления</a:t>
                      </a:r>
                    </a:p>
                    <a:p>
                      <a:pPr algn="l" rtl="0"/>
                      <a:r>
                        <a:rPr lang="ru-Ru" sz="16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Стандартные протоколы лечения</a:t>
                      </a:r>
                    </a:p>
                    <a:p>
                      <a:pPr algn="l" rtl="0"/>
                      <a:r>
                        <a:rPr lang="ru-Ru" sz="16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Регистрация лекарственных средств</a:t>
                      </a:r>
                      <a:endParaRPr lang="ru-R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73478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256585"/>
              </p:ext>
            </p:extLst>
          </p:nvPr>
        </p:nvGraphicFramePr>
        <p:xfrm>
          <a:off x="1271846" y="1219010"/>
          <a:ext cx="10000212" cy="54417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00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00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3707">
                <a:tc>
                  <a:txBody>
                    <a:bodyPr/>
                    <a:lstStyle/>
                    <a:p>
                      <a:pPr algn="l" rtl="0"/>
                      <a:r>
                        <a:rPr lang="ru-Ru" sz="1600" b="1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Функциональный модуль</a:t>
                      </a:r>
                      <a:endParaRPr lang="ru-R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600" b="1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Темы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50334">
                <a:tc>
                  <a:txBody>
                    <a:bodyPr/>
                    <a:lstStyle/>
                    <a:p>
                      <a:pPr algn="l" rtl="0"/>
                      <a:r>
                        <a:rPr lang="ru-Ru" sz="16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Обеспечение качества и фармакологический надзор</a:t>
                      </a:r>
                      <a:endParaRPr lang="ru-R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6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Руководящие принципы или руководство по оценке качества</a:t>
                      </a:r>
                    </a:p>
                    <a:p>
                      <a:pPr algn="l" rtl="0"/>
                      <a:r>
                        <a:rPr lang="ru-Ru" sz="16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Испытания по контролю качества</a:t>
                      </a:r>
                    </a:p>
                    <a:p>
                      <a:pPr algn="l" rtl="0"/>
                      <a:r>
                        <a:rPr lang="ru-Ru" sz="16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Стратегия/Руководящие принципы/СОП фармакологического надзора</a:t>
                      </a:r>
                    </a:p>
                    <a:p>
                      <a:pPr algn="l" rtl="0"/>
                      <a:r>
                        <a:rPr lang="ru-Ru" sz="16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Сбор данных по фармакологическому надзору</a:t>
                      </a:r>
                      <a:endParaRPr lang="ru-R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73706">
                <a:tc>
                  <a:txBody>
                    <a:bodyPr/>
                    <a:lstStyle/>
                    <a:p>
                      <a:pPr algn="l" rtl="0"/>
                      <a:r>
                        <a:rPr lang="ru-Ru" sz="16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Прогнозирование и планирование поставок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6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Методы, использование, СОП по прогнозированию</a:t>
                      </a:r>
                    </a:p>
                    <a:p>
                      <a:pPr algn="l" rtl="0"/>
                      <a:r>
                        <a:rPr lang="ru-Ru" sz="16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Планирование поставок</a:t>
                      </a:r>
                      <a:endParaRPr lang="ru-R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73706">
                <a:tc>
                  <a:txBody>
                    <a:bodyPr/>
                    <a:lstStyle/>
                    <a:p>
                      <a:pPr algn="l" rtl="0"/>
                      <a:r>
                        <a:rPr lang="ru-Ru" sz="16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Закупки и таможенное оформление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6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Порядок закупок</a:t>
                      </a:r>
                    </a:p>
                    <a:p>
                      <a:pPr algn="l" rtl="0"/>
                      <a:r>
                        <a:rPr lang="ru-Ru" sz="16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Децентрализованные закупки</a:t>
                      </a:r>
                    </a:p>
                    <a:p>
                      <a:pPr algn="l" rtl="0"/>
                      <a:r>
                        <a:rPr lang="ru-Ru" sz="16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Таможенное оформление (включая исключения)</a:t>
                      </a:r>
                      <a:endParaRPr lang="ru-R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5033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Складирование и хранение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6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СОП по складированию</a:t>
                      </a:r>
                    </a:p>
                    <a:p>
                      <a:pPr algn="l" rtl="0"/>
                      <a:r>
                        <a:rPr lang="ru-Ru" sz="16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Физический осмотр склада/складского помещения</a:t>
                      </a:r>
                    </a:p>
                    <a:p>
                      <a:pPr algn="l" rtl="0"/>
                      <a:r>
                        <a:rPr lang="ru-Ru" sz="16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     (контроль температуры, оборудование, </a:t>
                      </a:r>
                    </a:p>
                    <a:p>
                      <a:pPr algn="l" rtl="0"/>
                      <a:r>
                        <a:rPr lang="ru-Ru" sz="16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     безопасность и пр.)</a:t>
                      </a:r>
                    </a:p>
                    <a:p>
                      <a:pPr algn="l" rtl="0"/>
                      <a:r>
                        <a:rPr lang="ru-Ru" sz="16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Выпуск товаров (принципы FEFO/FIFO)</a:t>
                      </a:r>
                    </a:p>
                    <a:p>
                      <a:pPr algn="l" rtl="0"/>
                      <a:r>
                        <a:rPr lang="ru-Ru" sz="16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Управление материальными запасами</a:t>
                      </a:r>
                      <a:endParaRPr lang="ru-R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" name="Title 1">
            <a:extLst>
              <a:ext uri="{FF2B5EF4-FFF2-40B4-BE49-F238E27FC236}">
                <a16:creationId xmlns:a16="http://schemas.microsoft.com/office/drawing/2014/main" id="{4E0A4AA1-7746-4682-87A2-CE146BF75EC4}"/>
              </a:ext>
            </a:extLst>
          </p:cNvPr>
          <p:cNvSpPr txBox="1">
            <a:spLocks/>
          </p:cNvSpPr>
          <p:nvPr/>
        </p:nvSpPr>
        <p:spPr>
          <a:xfrm>
            <a:off x="497940" y="0"/>
            <a:ext cx="11117655" cy="12378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ru-Ru" sz="3600" b="1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Примеры тем по каждой функциональной области — </a:t>
            </a:r>
            <a:r>
              <a:rPr lang="en-US" sz="3600" b="1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2</a:t>
            </a:r>
            <a:endParaRPr lang="ru-Ru" sz="3600" b="1" strike="sngStrike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34666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5962077"/>
              </p:ext>
            </p:extLst>
          </p:nvPr>
        </p:nvGraphicFramePr>
        <p:xfrm>
          <a:off x="1016923" y="1199608"/>
          <a:ext cx="10158154" cy="49970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790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790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1239">
                <a:tc>
                  <a:txBody>
                    <a:bodyPr/>
                    <a:lstStyle/>
                    <a:p>
                      <a:pPr algn="l" rtl="0"/>
                      <a:r>
                        <a:rPr lang="ru-Ru" sz="1600" b="1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Функциональный модуль</a:t>
                      </a:r>
                      <a:endParaRPr lang="ru-R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600" b="1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Темы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43780">
                <a:tc>
                  <a:txBody>
                    <a:bodyPr/>
                    <a:lstStyle/>
                    <a:p>
                      <a:pPr algn="l" rtl="0"/>
                      <a:r>
                        <a:rPr lang="ru-Ru" sz="16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Распределение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6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Политика распределения</a:t>
                      </a:r>
                    </a:p>
                    <a:p>
                      <a:pPr algn="l" rtl="0"/>
                      <a:r>
                        <a:rPr lang="ru-Ru" sz="16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План и графики распределения</a:t>
                      </a:r>
                    </a:p>
                    <a:p>
                      <a:pPr algn="l" rtl="0"/>
                      <a:r>
                        <a:rPr lang="ru-Ru" sz="16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Маршрутные планы</a:t>
                      </a:r>
                    </a:p>
                    <a:p>
                      <a:pPr algn="l" rtl="0"/>
                      <a:r>
                        <a:rPr lang="ru-Ru" sz="16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Парк распределительных транспортных средств</a:t>
                      </a:r>
                    </a:p>
                    <a:p>
                      <a:pPr algn="l" rtl="0"/>
                      <a:r>
                        <a:rPr lang="ru-Ru" sz="16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Затраты на распределение</a:t>
                      </a:r>
                    </a:p>
                    <a:p>
                      <a:pPr algn="l" rtl="0"/>
                      <a:r>
                        <a:rPr lang="ru-Ru" sz="16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Безопасность и возможность отслеживания при транспортировке</a:t>
                      </a:r>
                      <a:endParaRPr lang="ru-R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23933">
                <a:tc>
                  <a:txBody>
                    <a:bodyPr/>
                    <a:lstStyle/>
                    <a:p>
                      <a:pPr algn="l" rtl="0"/>
                      <a:r>
                        <a:rPr lang="ru-Ru" sz="16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Информационная система управления логистикой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6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Бумажная и (или) электронная информационная система управления логистикой</a:t>
                      </a:r>
                    </a:p>
                    <a:p>
                      <a:pPr algn="l" rtl="0"/>
                      <a:r>
                        <a:rPr lang="ru-Ru" sz="16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Проблемы при использовании информационной системы управления логистикой/электронной информационной системы управления логистикой</a:t>
                      </a:r>
                      <a:endParaRPr lang="ru-Ru" sz="1600" baseline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 rtl="0"/>
                      <a:r>
                        <a:rPr lang="ru-Ru" sz="16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Стандартные операционные процедуры</a:t>
                      </a:r>
                    </a:p>
                    <a:p>
                      <a:pPr algn="l" rtl="0"/>
                      <a:r>
                        <a:rPr lang="ru-Ru" sz="16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Оценка качества данных</a:t>
                      </a:r>
                      <a:endParaRPr lang="ru-Ru" sz="1600" baseline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39180">
                <a:tc>
                  <a:txBody>
                    <a:bodyPr/>
                    <a:lstStyle/>
                    <a:p>
                      <a:pPr algn="l" rtl="0"/>
                      <a:r>
                        <a:rPr lang="ru-Ru" sz="16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Организация сбора и удаления отходов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6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Нормы организации сбора и удаления отходов</a:t>
                      </a:r>
                    </a:p>
                    <a:p>
                      <a:pPr algn="l" rtl="0"/>
                      <a:r>
                        <a:rPr lang="ru-Ru" sz="16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Руководящие принципы и СОП</a:t>
                      </a:r>
                    </a:p>
                    <a:p>
                      <a:pPr algn="l" rtl="0"/>
                      <a:r>
                        <a:rPr lang="ru-Ru" sz="1600" b="0" i="0" u="none" baseline="0"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Хранение и утилизация</a:t>
                      </a:r>
                      <a:endParaRPr lang="ru-R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Title 1">
            <a:extLst>
              <a:ext uri="{FF2B5EF4-FFF2-40B4-BE49-F238E27FC236}">
                <a16:creationId xmlns:a16="http://schemas.microsoft.com/office/drawing/2014/main" id="{52D899B2-A08D-4369-9453-5733914215E8}"/>
              </a:ext>
            </a:extLst>
          </p:cNvPr>
          <p:cNvSpPr txBox="1">
            <a:spLocks/>
          </p:cNvSpPr>
          <p:nvPr/>
        </p:nvSpPr>
        <p:spPr>
          <a:xfrm>
            <a:off x="497940" y="0"/>
            <a:ext cx="11117655" cy="12378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ru-Ru" sz="3600" b="1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Примеры тем по каждой функциональной области — </a:t>
            </a:r>
            <a:r>
              <a:rPr lang="en-US" sz="3600" b="1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3</a:t>
            </a:r>
            <a:endParaRPr lang="ru-Ru" sz="3600" b="1" strike="sngStrike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68554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25513" y="197201"/>
            <a:ext cx="11271564" cy="1121237"/>
          </a:xfrm>
        </p:spPr>
        <p:txBody>
          <a:bodyPr>
            <a:noAutofit/>
          </a:bodyPr>
          <a:lstStyle/>
          <a:p>
            <a:pPr algn="ctr" rtl="0">
              <a:lnSpc>
                <a:spcPct val="100000"/>
              </a:lnSpc>
              <a:defRPr/>
            </a:pPr>
            <a:r>
              <a:rPr lang="ru-Ru" sz="3600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Сквозные темы по каждой функциональной области</a:t>
            </a:r>
            <a:endParaRPr lang="ru-Ru" sz="3600" b="1" strike="sngStrike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37855" y="1839139"/>
            <a:ext cx="962633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 rtl="0">
              <a:buSzPct val="100000"/>
              <a:buFont typeface="Wingdings" panose="05000000000000000000" pitchFamily="2" charset="2"/>
              <a:buChar char="q"/>
            </a:pPr>
            <a:r>
              <a:rPr lang="ru-Ru" sz="24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Ресурсы для проведения видов деятельности</a:t>
            </a:r>
          </a:p>
          <a:p>
            <a:pPr marL="800100" lvl="1" indent="-342900" algn="l" rtl="0">
              <a:buFont typeface="Wingdings" panose="05000000000000000000" pitchFamily="2" charset="2"/>
              <a:buChar char="§"/>
            </a:pPr>
            <a:r>
              <a:rPr lang="ru-Ru" sz="24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Государственные и негосударственные организации</a:t>
            </a:r>
          </a:p>
          <a:p>
            <a:pPr lvl="1" algn="l" rtl="0"/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 rtl="0">
              <a:buFont typeface="Wingdings" panose="05000000000000000000" pitchFamily="2" charset="2"/>
              <a:buChar char="q"/>
            </a:pPr>
            <a:r>
              <a:rPr lang="ru-Ru" sz="24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Руководство для проведения видов деятельности</a:t>
            </a:r>
          </a:p>
          <a:p>
            <a:pPr marL="800100" lvl="1" indent="-342900" algn="l" rtl="0">
              <a:buFont typeface="Wingdings" panose="05000000000000000000" pitchFamily="2" charset="2"/>
              <a:buChar char="§"/>
            </a:pPr>
            <a:r>
              <a:rPr lang="ru-Ru" sz="24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Государственные и негосударственные организации</a:t>
            </a:r>
          </a:p>
          <a:p>
            <a:pPr lvl="1" algn="l" rtl="0"/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 rtl="0">
              <a:buFont typeface="Wingdings" panose="05000000000000000000" pitchFamily="2" charset="2"/>
              <a:buChar char="q"/>
            </a:pPr>
            <a:r>
              <a:rPr lang="ru-Ru" sz="24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Дефицита финансирования</a:t>
            </a:r>
          </a:p>
          <a:p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 rtl="0">
              <a:buFont typeface="Wingdings" panose="05000000000000000000" pitchFamily="2" charset="2"/>
              <a:buChar char="q"/>
            </a:pPr>
            <a:r>
              <a:rPr lang="ru-Ru" sz="24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Регулярный мониторинг </a:t>
            </a:r>
          </a:p>
          <a:p>
            <a:pPr marL="800100" lvl="1" indent="-342900" algn="l" rtl="0">
              <a:buFont typeface="Wingdings" panose="05000000000000000000" pitchFamily="2" charset="2"/>
              <a:buChar char="§"/>
            </a:pPr>
            <a:r>
              <a:rPr lang="ru-Ru" sz="24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Отслеживание показателей в функциональной области</a:t>
            </a:r>
          </a:p>
        </p:txBody>
      </p:sp>
    </p:spTree>
    <p:extLst>
      <p:ext uri="{BB962C8B-B14F-4D97-AF65-F5344CB8AC3E}">
        <p14:creationId xmlns:p14="http://schemas.microsoft.com/office/powerpoint/2010/main" val="39810492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105787" y="197202"/>
            <a:ext cx="10058400" cy="762000"/>
          </a:xfrm>
        </p:spPr>
        <p:txBody>
          <a:bodyPr>
            <a:noAutofit/>
          </a:bodyPr>
          <a:lstStyle/>
          <a:p>
            <a:pPr algn="ctr" rtl="0">
              <a:lnSpc>
                <a:spcPct val="100000"/>
              </a:lnSpc>
              <a:defRPr/>
            </a:pPr>
            <a:r>
              <a:rPr lang="ru-Ru" sz="3600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Типы вопросов</a:t>
            </a:r>
            <a:endParaRPr lang="ru-Ru" sz="3600" b="1" strike="sngStrike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37854" y="1481402"/>
            <a:ext cx="985404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l" rtl="0">
              <a:buSzPct val="100000"/>
              <a:buFont typeface="Wingdings" panose="05000000000000000000" pitchFamily="2" charset="2"/>
              <a:buChar char="v"/>
            </a:pPr>
            <a:r>
              <a:rPr lang="ru-Ru" sz="28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Большинство вопросов оцениваются</a:t>
            </a:r>
          </a:p>
          <a:p>
            <a:pPr algn="l" rtl="0">
              <a:buSzPct val="100000"/>
            </a:pP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 rtl="0">
              <a:buSzPct val="100000"/>
              <a:buFont typeface="Wingdings" panose="05000000000000000000" pitchFamily="2" charset="2"/>
              <a:buChar char="v"/>
            </a:pPr>
            <a:r>
              <a:rPr lang="ru-Ru" sz="28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Некоторые описательные вопросы</a:t>
            </a:r>
          </a:p>
          <a:p>
            <a:pPr marL="723900" lvl="1" indent="-266700" algn="l" rtl="0">
              <a:buSzPct val="100000"/>
            </a:pPr>
            <a:r>
              <a:rPr lang="ru-Ru" sz="28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-</a:t>
            </a:r>
            <a:r>
              <a:rPr lang="en-US" sz="28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	</a:t>
            </a:r>
            <a:r>
              <a:rPr lang="ru-Ru" sz="28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Не оцениваются</a:t>
            </a:r>
          </a:p>
          <a:p>
            <a:pPr marL="723900" lvl="1" indent="-266700" algn="l" rtl="0">
              <a:buSzPct val="100000"/>
            </a:pPr>
            <a:r>
              <a:rPr lang="ru-Ru" sz="28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-</a:t>
            </a:r>
            <a:r>
              <a:rPr lang="en-US" sz="28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	</a:t>
            </a:r>
            <a:r>
              <a:rPr lang="ru-Ru" sz="2800" b="0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Предоставляют контекстную информацию для написания отчета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69313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 rtl="0">
              <a:lnSpc>
                <a:spcPct val="100000"/>
              </a:lnSpc>
            </a:pPr>
            <a:r>
              <a:rPr lang="ru-Ru" sz="3600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Памятка: Весовые коэффициенты категории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730232C-7AD8-40F6-9E82-37C916D8EE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374071"/>
              </p:ext>
            </p:extLst>
          </p:nvPr>
        </p:nvGraphicFramePr>
        <p:xfrm>
          <a:off x="955650" y="1715553"/>
          <a:ext cx="10381492" cy="423322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1907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907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238855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600" b="1" i="0" u="none" baseline="0">
                          <a:effectLst/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Название категории</a:t>
                      </a:r>
                      <a:endParaRPr lang="ru-Ru" sz="2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90712" marR="90712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600" b="1" i="0" u="none" baseline="0">
                          <a:effectLst/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Доля от общей оценки за модуль</a:t>
                      </a:r>
                      <a:endParaRPr lang="ru-Ru" sz="2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90712" marR="90712" marT="0" marB="0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8874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600" b="1" i="0" u="none" baseline="0">
                          <a:effectLst/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Базовый</a:t>
                      </a:r>
                      <a:endParaRPr lang="ru-Ru" sz="2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90712" marR="90712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600" b="0" i="0" u="none" baseline="0">
                          <a:effectLst/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50 %</a:t>
                      </a:r>
                      <a:endParaRPr lang="ru-Ru" sz="2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90712" marR="90712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8874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600" b="1" i="0" u="none" baseline="0">
                          <a:effectLst/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Средний</a:t>
                      </a:r>
                      <a:endParaRPr lang="ru-Ru" sz="2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90712" marR="90712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600" b="0" i="0" u="none" baseline="0">
                          <a:effectLst/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30 %</a:t>
                      </a:r>
                      <a:endParaRPr lang="ru-Ru" sz="2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90712" marR="90712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98874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600" b="1" i="0" u="none" baseline="0">
                          <a:effectLst/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Продвинутый</a:t>
                      </a:r>
                      <a:endParaRPr lang="ru-Ru" sz="2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90712" marR="90712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600" b="0" i="0" u="none" baseline="0">
                          <a:effectLst/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15 %</a:t>
                      </a:r>
                      <a:endParaRPr lang="ru-Ru" sz="2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90712" marR="90712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98874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600" b="1" i="0" u="none" baseline="0">
                          <a:effectLst/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Передовой</a:t>
                      </a:r>
                      <a:endParaRPr lang="ru-Ru" sz="2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90712" marR="90712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600" b="0" i="0" u="none" baseline="0">
                          <a:effectLst/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5 %</a:t>
                      </a:r>
                      <a:endParaRPr lang="ru-Ru" sz="2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90712" marR="90712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98874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600" b="1" i="0" u="none" baseline="0">
                          <a:effectLst/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Описание</a:t>
                      </a:r>
                      <a:endParaRPr lang="ru-Ru" sz="2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90712" marR="90712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600" b="0" i="0" u="none" baseline="0">
                          <a:effectLst/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0</a:t>
                      </a:r>
                      <a:r>
                        <a:rPr lang="en-US" sz="2600" b="0" i="0" u="none" baseline="0">
                          <a:effectLst/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2600" b="0" i="0" u="none" baseline="0">
                          <a:effectLst/>
                          <a:latin typeface="Arial" panose="020B0604020202020204" pitchFamily="34" charset="0"/>
                          <a:ea typeface="Gill Sans MT" panose="020B0502020104020203" pitchFamily="34" charset="0"/>
                          <a:cs typeface="Arial" panose="020B0604020202020204" pitchFamily="34" charset="0"/>
                        </a:rPr>
                        <a:t>%</a:t>
                      </a:r>
                      <a:endParaRPr lang="ru-Ru" sz="2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90712" marR="90712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6270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PSM mtg white bkgd">
  <a:themeElements>
    <a:clrScheme name="from USAID slide">
      <a:dk1>
        <a:sysClr val="windowText" lastClr="000000"/>
      </a:dk1>
      <a:lt1>
        <a:srgbClr val="FFFFFF"/>
      </a:lt1>
      <a:dk2>
        <a:srgbClr val="002F6C"/>
      </a:dk2>
      <a:lt2>
        <a:srgbClr val="BA0C2F"/>
      </a:lt2>
      <a:accent1>
        <a:srgbClr val="002F6C"/>
      </a:accent1>
      <a:accent2>
        <a:srgbClr val="BA0C2F"/>
      </a:accent2>
      <a:accent3>
        <a:srgbClr val="6C6463"/>
      </a:accent3>
      <a:accent4>
        <a:srgbClr val="000000"/>
      </a:accent4>
      <a:accent5>
        <a:srgbClr val="CFCDC9"/>
      </a:accent5>
      <a:accent6>
        <a:srgbClr val="0067B9"/>
      </a:accent6>
      <a:hlink>
        <a:srgbClr val="6C6463"/>
      </a:hlink>
      <a:folHlink>
        <a:srgbClr val="CFCDC9"/>
      </a:folHlink>
    </a:clrScheme>
    <a:fontScheme name="Blan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haredContentType xmlns="Microsoft.SharePoint.Taxonomy.ContentTypeSync" SourceId="822e118f-d533-465d-b5ca-7beed2256e09" ContentTypeId="0x0101008DA58B5CA681664FAB24816C56F4108502" PreviousValue="false"/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Project Technical Implementation" ma:contentTypeID="0x0101008DA58B5CA681664FAB24816C56F41085020073CD9A2FDE83D74A8AE87C5E6F6E6916" ma:contentTypeVersion="6" ma:contentTypeDescription="" ma:contentTypeScope="" ma:versionID="4e2c505bc6dd469b5fc4479c67e36d21">
  <xsd:schema xmlns:xsd="http://www.w3.org/2001/XMLSchema" xmlns:xs="http://www.w3.org/2001/XMLSchema" xmlns:p="http://schemas.microsoft.com/office/2006/metadata/properties" xmlns:ns2="8d7096d6-fc66-4344-9e3f-2445529a09f6" targetNamespace="http://schemas.microsoft.com/office/2006/metadata/properties" ma:root="true" ma:fieldsID="b2431dd1ba532b3876c3e935d2771db0" ns2:_="">
    <xsd:import namespace="8d7096d6-fc66-4344-9e3f-2445529a09f6"/>
    <xsd:element name="properties">
      <xsd:complexType>
        <xsd:sequence>
          <xsd:element name="documentManagement">
            <xsd:complexType>
              <xsd:all>
                <xsd:element ref="ns2:hbf0c10381aa4bd59932b5b7da857fed" minOccurs="0"/>
                <xsd:element ref="ns2:TaxCatchAll" minOccurs="0"/>
                <xsd:element ref="ns2:TaxCatchAllLabe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7096d6-fc66-4344-9e3f-2445529a09f6" elementFormDefault="qualified">
    <xsd:import namespace="http://schemas.microsoft.com/office/2006/documentManagement/types"/>
    <xsd:import namespace="http://schemas.microsoft.com/office/infopath/2007/PartnerControls"/>
    <xsd:element name="hbf0c10381aa4bd59932b5b7da857fed" ma:index="8" nillable="true" ma:taxonomy="true" ma:internalName="hbf0c10381aa4bd59932b5b7da857fed" ma:taxonomyFieldName="Project_x0020_Document_x0020_Type" ma:displayName="Project Document Type" ma:default="" ma:fieldId="{1bf0c103-81aa-4bd5-9932-b5b7da857fed}" ma:sspId="822e118f-d533-465d-b5ca-7beed2256e09" ma:termSetId="d8a5acf7-091c-4877-b363-b3708ae0704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9" nillable="true" ma:displayName="Taxonomy Catch All Column" ma:hidden="true" ma:list="{55cf9c8a-78a3-4561-85a9-0a0514ac3c6b}" ma:internalName="TaxCatchAll" ma:showField="CatchAllData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55cf9c8a-78a3-4561-85a9-0a0514ac3c6b}" ma:internalName="TaxCatchAllLabel" ma:readOnly="true" ma:showField="CatchAllDataLabel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hbf0c10381aa4bd59932b5b7da857fed xmlns="8d7096d6-fc66-4344-9e3f-2445529a09f6">
      <Terms xmlns="http://schemas.microsoft.com/office/infopath/2007/PartnerControls"/>
    </hbf0c10381aa4bd59932b5b7da857fed>
    <TaxCatchAll xmlns="8d7096d6-fc66-4344-9e3f-2445529a09f6" xsi:nil="true"/>
  </documentManagement>
</p:properties>
</file>

<file path=customXml/itemProps1.xml><?xml version="1.0" encoding="utf-8"?>
<ds:datastoreItem xmlns:ds="http://schemas.openxmlformats.org/officeDocument/2006/customXml" ds:itemID="{5D80633F-F256-4713-B248-00BBDC2AF4E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E9AB636-566C-421B-85DD-9C6F885FAB4A}">
  <ds:schemaRefs>
    <ds:schemaRef ds:uri="Microsoft.SharePoint.Taxonomy.ContentTypeSync"/>
  </ds:schemaRefs>
</ds:datastoreItem>
</file>

<file path=customXml/itemProps3.xml><?xml version="1.0" encoding="utf-8"?>
<ds:datastoreItem xmlns:ds="http://schemas.openxmlformats.org/officeDocument/2006/customXml" ds:itemID="{A818A0A2-778A-4F07-9179-E4665504D874}"/>
</file>

<file path=customXml/itemProps4.xml><?xml version="1.0" encoding="utf-8"?>
<ds:datastoreItem xmlns:ds="http://schemas.openxmlformats.org/officeDocument/2006/customXml" ds:itemID="{24192A56-C786-4FF5-A746-F7E0062C1248}">
  <ds:schemaRefs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8d7096d6-fc66-4344-9e3f-2445529a09f6"/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3417</TotalTime>
  <Words>921</Words>
  <Application>Microsoft Office PowerPoint</Application>
  <PresentationFormat>Widescreen</PresentationFormat>
  <Paragraphs>145</Paragraphs>
  <Slides>11</Slides>
  <Notes>11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0" baseType="lpstr">
      <vt:lpstr>Arial</vt:lpstr>
      <vt:lpstr>Calibri</vt:lpstr>
      <vt:lpstr>Calibri Light</vt:lpstr>
      <vt:lpstr>Gill Sans MT</vt:lpstr>
      <vt:lpstr>Times</vt:lpstr>
      <vt:lpstr>Wingdings</vt:lpstr>
      <vt:lpstr>Office Theme</vt:lpstr>
      <vt:lpstr>PSM mtg white bkgd</vt:lpstr>
      <vt:lpstr>Worksheet</vt:lpstr>
      <vt:lpstr>PowerPoint Presentation</vt:lpstr>
      <vt:lpstr>Обзор модели технологической зрелости (CMM)</vt:lpstr>
      <vt:lpstr>PowerPoint Presentation</vt:lpstr>
      <vt:lpstr>Примеры тем по каждой функциональной области — 1</vt:lpstr>
      <vt:lpstr>PowerPoint Presentation</vt:lpstr>
      <vt:lpstr>PowerPoint Presentation</vt:lpstr>
      <vt:lpstr>Сквозные темы по каждой функциональной области</vt:lpstr>
      <vt:lpstr>Типы вопросов</vt:lpstr>
      <vt:lpstr>Памятка: Весовые коэффициенты категории</vt:lpstr>
      <vt:lpstr>Пример. Выводы по модели технологической зрелости (CMM) NSCA 2.0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Teresa Jamieson</dc:creator>
  <cp:lastModifiedBy>Pakhapat Boonchusanong</cp:lastModifiedBy>
  <cp:revision>157</cp:revision>
  <cp:lastPrinted>2022-08-15T11:00:54Z</cp:lastPrinted>
  <dcterms:created xsi:type="dcterms:W3CDTF">2018-03-22T13:22:45Z</dcterms:created>
  <dcterms:modified xsi:type="dcterms:W3CDTF">2022-08-15T11:00:56Z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0x0101008DA58B5CA681664FAB24816C56F410850200C1ADE8129BED5243B21152D92CDBFE90</vt:lpwstr>
  </property>
  <property fmtid="{D5CDD505-2E9C-101B-9397-08002B2CF9AE}" pid="3" name="Project Document Type">
    <vt:lpwstr/>
  </property>
</Properties>
</file>